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4"/>
  </p:notesMasterIdLst>
  <p:sldIdLst>
    <p:sldId id="607" r:id="rId2"/>
    <p:sldId id="659" r:id="rId3"/>
    <p:sldId id="608" r:id="rId4"/>
    <p:sldId id="611" r:id="rId5"/>
    <p:sldId id="612" r:id="rId6"/>
    <p:sldId id="613" r:id="rId7"/>
    <p:sldId id="615" r:id="rId8"/>
    <p:sldId id="614" r:id="rId9"/>
    <p:sldId id="661" r:id="rId10"/>
    <p:sldId id="617" r:id="rId11"/>
    <p:sldId id="618" r:id="rId12"/>
    <p:sldId id="619" r:id="rId13"/>
    <p:sldId id="616" r:id="rId14"/>
    <p:sldId id="662" r:id="rId15"/>
    <p:sldId id="620" r:id="rId16"/>
    <p:sldId id="639" r:id="rId17"/>
    <p:sldId id="638" r:id="rId18"/>
    <p:sldId id="621" r:id="rId19"/>
    <p:sldId id="622" r:id="rId20"/>
    <p:sldId id="623" r:id="rId21"/>
    <p:sldId id="624" r:id="rId22"/>
    <p:sldId id="625" r:id="rId23"/>
    <p:sldId id="660" r:id="rId24"/>
    <p:sldId id="663" r:id="rId25"/>
    <p:sldId id="626" r:id="rId26"/>
    <p:sldId id="627" r:id="rId27"/>
    <p:sldId id="628" r:id="rId28"/>
    <p:sldId id="629" r:id="rId29"/>
    <p:sldId id="630" r:id="rId30"/>
    <p:sldId id="631" r:id="rId31"/>
    <p:sldId id="632" r:id="rId32"/>
    <p:sldId id="633" r:id="rId33"/>
    <p:sldId id="634" r:id="rId34"/>
    <p:sldId id="635" r:id="rId35"/>
    <p:sldId id="636" r:id="rId36"/>
    <p:sldId id="668" r:id="rId37"/>
    <p:sldId id="640" r:id="rId38"/>
    <p:sldId id="641" r:id="rId39"/>
    <p:sldId id="642" r:id="rId40"/>
    <p:sldId id="643" r:id="rId41"/>
    <p:sldId id="646" r:id="rId42"/>
    <p:sldId id="647" r:id="rId43"/>
    <p:sldId id="670" r:id="rId44"/>
    <p:sldId id="649" r:id="rId45"/>
    <p:sldId id="650" r:id="rId46"/>
    <p:sldId id="651" r:id="rId47"/>
    <p:sldId id="644" r:id="rId48"/>
    <p:sldId id="652" r:id="rId49"/>
    <p:sldId id="653" r:id="rId50"/>
    <p:sldId id="669" r:id="rId51"/>
    <p:sldId id="654" r:id="rId52"/>
    <p:sldId id="655" r:id="rId53"/>
    <p:sldId id="645" r:id="rId54"/>
    <p:sldId id="664" r:id="rId55"/>
    <p:sldId id="656" r:id="rId56"/>
    <p:sldId id="666" r:id="rId57"/>
    <p:sldId id="667" r:id="rId58"/>
    <p:sldId id="657" r:id="rId59"/>
    <p:sldId id="658" r:id="rId60"/>
    <p:sldId id="671" r:id="rId61"/>
    <p:sldId id="637" r:id="rId62"/>
    <p:sldId id="609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2222"/>
    <a:srgbClr val="0432FF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8" autoAdjust="0"/>
    <p:restoredTop sz="86391" autoAdjust="0"/>
  </p:normalViewPr>
  <p:slideViewPr>
    <p:cSldViewPr>
      <p:cViewPr varScale="1">
        <p:scale>
          <a:sx n="85" d="100"/>
          <a:sy n="85" d="100"/>
        </p:scale>
        <p:origin x="-1574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06</a:t>
            </a:r>
            <a:r>
              <a:rPr lang="zh-TW" altLang="en-US" dirty="0"/>
              <a:t>章　系統平台運作原理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400985C-F028-DF4F-BA64-F5E599A10E2D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B7B59ED-1470-DB4C-B584-F50AA6831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處理器</a:t>
            </a:r>
            <a:r>
              <a:rPr lang="en-US" altLang="zh-TW" dirty="0"/>
              <a:t>(</a:t>
            </a:r>
            <a:r>
              <a:rPr lang="en" altLang="zh-TW" dirty="0"/>
              <a:t>CPU)</a:t>
            </a:r>
            <a:r>
              <a:rPr lang="zh-TW" altLang="en-US" dirty="0"/>
              <a:t>的關鍵發展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一台電腦有多個</a:t>
            </a:r>
            <a:r>
              <a:rPr lang="en" altLang="zh-TW" dirty="0">
                <a:solidFill>
                  <a:srgbClr val="FF0000"/>
                </a:solidFill>
              </a:rPr>
              <a:t>CPU</a:t>
            </a:r>
            <a:r>
              <a:rPr lang="zh-TW" altLang="en" dirty="0">
                <a:solidFill>
                  <a:srgbClr val="FF0000"/>
                </a:solidFill>
              </a:rPr>
              <a:t>，</a:t>
            </a:r>
            <a:r>
              <a:rPr lang="zh-TW" altLang="en-US" dirty="0">
                <a:solidFill>
                  <a:srgbClr val="FF0000"/>
                </a:solidFill>
              </a:rPr>
              <a:t>或一個</a:t>
            </a:r>
            <a:r>
              <a:rPr lang="en" altLang="zh-TW" dirty="0">
                <a:solidFill>
                  <a:srgbClr val="FF0000"/>
                </a:solidFill>
              </a:rPr>
              <a:t>CPU</a:t>
            </a:r>
            <a:r>
              <a:rPr lang="zh-TW" altLang="en-US" dirty="0">
                <a:solidFill>
                  <a:srgbClr val="FF0000"/>
                </a:solidFill>
              </a:rPr>
              <a:t>內有多個「核心」</a:t>
            </a:r>
          </a:p>
          <a:p>
            <a:pPr lvl="1"/>
            <a:r>
              <a:rPr lang="zh-TW" altLang="en-US" dirty="0"/>
              <a:t>超級電腦則有數千到數萬個</a:t>
            </a:r>
            <a:r>
              <a:rPr lang="en" altLang="zh-TW" dirty="0"/>
              <a:t>CPU</a:t>
            </a:r>
            <a:r>
              <a:rPr lang="zh-TW" altLang="en" dirty="0"/>
              <a:t>，</a:t>
            </a:r>
            <a:r>
              <a:rPr lang="zh-TW" altLang="en-US" dirty="0"/>
              <a:t>構成數百萬個運算核心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8C362366-A601-DC49-B360-CEC723EC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510050"/>
            <a:ext cx="5334000" cy="31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處理器</a:t>
            </a:r>
            <a:r>
              <a:rPr lang="en-US" altLang="zh-TW" dirty="0"/>
              <a:t>(</a:t>
            </a:r>
            <a:r>
              <a:rPr lang="en" altLang="zh-TW" dirty="0"/>
              <a:t>CPU)</a:t>
            </a:r>
            <a:r>
              <a:rPr lang="zh-TW" altLang="en-US" dirty="0"/>
              <a:t>的關鍵發展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網路連結了多台電腦，可以聯合多個</a:t>
            </a:r>
            <a:r>
              <a:rPr lang="en" altLang="zh-TW" dirty="0">
                <a:solidFill>
                  <a:srgbClr val="FF0000"/>
                </a:solidFill>
              </a:rPr>
              <a:t>CPU</a:t>
            </a:r>
            <a:r>
              <a:rPr lang="zh-TW" altLang="en-US" dirty="0">
                <a:solidFill>
                  <a:srgbClr val="FF0000"/>
                </a:solidFill>
              </a:rPr>
              <a:t>進行運算</a:t>
            </a:r>
          </a:p>
          <a:p>
            <a:pPr lvl="1"/>
            <a:r>
              <a:rPr lang="zh-TW" altLang="en-US" dirty="0"/>
              <a:t>分散式系統，會把運算分散給許多網路上的電腦執行，例如：「雲端運算」平台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272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處理器</a:t>
            </a:r>
            <a:r>
              <a:rPr lang="en-US" altLang="zh-TW" dirty="0"/>
              <a:t>(</a:t>
            </a:r>
            <a:r>
              <a:rPr lang="en" altLang="zh-TW" dirty="0"/>
              <a:t>CPU)</a:t>
            </a:r>
            <a:r>
              <a:rPr lang="zh-TW" altLang="en-US" dirty="0"/>
              <a:t>的關鍵發展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圖形處理器加強了電腦的運算能力</a:t>
            </a:r>
          </a:p>
          <a:p>
            <a:pPr lvl="1"/>
            <a:r>
              <a:rPr lang="en" altLang="zh-TW" dirty="0"/>
              <a:t>CPU</a:t>
            </a:r>
            <a:r>
              <a:rPr lang="zh-TW" altLang="en-US" dirty="0"/>
              <a:t>的設計一直都是著重於通用性，簡單來說，就是什麼運算都得做</a:t>
            </a:r>
          </a:p>
          <a:p>
            <a:pPr lvl="1"/>
            <a:r>
              <a:rPr lang="zh-TW" altLang="en-US" dirty="0"/>
              <a:t>圖形處理器（</a:t>
            </a:r>
            <a:r>
              <a:rPr lang="en" altLang="zh-TW" dirty="0"/>
              <a:t>Graphics Processing Unit</a:t>
            </a:r>
            <a:r>
              <a:rPr lang="zh-TW" altLang="en" dirty="0"/>
              <a:t>，</a:t>
            </a:r>
            <a:r>
              <a:rPr lang="en" altLang="zh-TW" dirty="0">
                <a:solidFill>
                  <a:srgbClr val="FF0000"/>
                </a:solidFill>
              </a:rPr>
              <a:t>GPU</a:t>
            </a:r>
            <a:r>
              <a:rPr lang="zh-TW" altLang="en" dirty="0"/>
              <a:t>）</a:t>
            </a:r>
            <a:r>
              <a:rPr lang="zh-TW" altLang="en-US" dirty="0"/>
              <a:t>又稱顯示核心或繪圖晶片，是一種特殊用途的處理器，專門執行繪圖運算工作</a:t>
            </a:r>
          </a:p>
          <a:p>
            <a:pPr lvl="1"/>
            <a:r>
              <a:rPr lang="en" altLang="zh-TW" dirty="0"/>
              <a:t>GPU</a:t>
            </a:r>
            <a:r>
              <a:rPr lang="zh-TW" altLang="en-US" dirty="0"/>
              <a:t>通常具有數十個以上的運算核心，可執行大量計算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586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多工（</a:t>
            </a:r>
            <a:r>
              <a:rPr lang="en" altLang="zh-TW" dirty="0"/>
              <a:t>Multitasking</a:t>
            </a:r>
            <a:r>
              <a:rPr lang="zh-TW" altLang="en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電腦能夠同時執行多個程式</a:t>
            </a:r>
          </a:p>
          <a:p>
            <a:r>
              <a:rPr lang="en" altLang="zh-TW" dirty="0"/>
              <a:t>CPU</a:t>
            </a:r>
            <a:r>
              <a:rPr lang="zh-TW" altLang="en-US" dirty="0"/>
              <a:t>快速地在不同程式之間切換</a:t>
            </a:r>
            <a:endParaRPr lang="en-US" altLang="zh-TW" dirty="0"/>
          </a:p>
          <a:p>
            <a:pPr lvl="1"/>
            <a:r>
              <a:rPr lang="en" altLang="zh-TW" dirty="0"/>
              <a:t>CPU</a:t>
            </a:r>
            <a:r>
              <a:rPr lang="zh-TW" altLang="en-US" dirty="0"/>
              <a:t>執行第一支程式的一段程式碼</a:t>
            </a:r>
            <a:endParaRPr lang="en-US" altLang="zh-TW" dirty="0"/>
          </a:p>
          <a:p>
            <a:pPr lvl="1"/>
            <a:r>
              <a:rPr lang="zh-TW" altLang="en-US" dirty="0"/>
              <a:t>再改執行第二支程式的一段程式碼</a:t>
            </a:r>
            <a:endParaRPr lang="en-US" altLang="zh-TW" dirty="0"/>
          </a:p>
          <a:p>
            <a:pPr lvl="1"/>
            <a:r>
              <a:rPr lang="zh-TW" altLang="en-US" dirty="0"/>
              <a:t>直到最後一支程式</a:t>
            </a:r>
            <a:endParaRPr lang="en-US" altLang="zh-TW" dirty="0"/>
          </a:p>
          <a:p>
            <a:pPr lvl="1"/>
            <a:r>
              <a:rPr lang="zh-TW" altLang="en-US" dirty="0"/>
              <a:t>再回到第一支程式的下一段程式碼；以此類推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9334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280A19A-B4A4-924F-A157-0AB733BA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CA4A4432-A9B8-7247-9F76-D635A5AE6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8040"/>
            <a:ext cx="6483186" cy="54961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F55F85B-1FB3-9E45-B88D-D35735E53F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常見的記憶裝置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6676A303-AC44-0D43-8CDE-51C1ED46A4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主記憶體主要分為</a:t>
            </a:r>
            <a:r>
              <a:rPr lang="zh-TW" altLang="en-US" dirty="0">
                <a:solidFill>
                  <a:srgbClr val="FF0000"/>
                </a:solidFill>
              </a:rPr>
              <a:t>隨機存取記憶體</a:t>
            </a:r>
            <a:r>
              <a:rPr lang="zh-TW" altLang="en-US" dirty="0"/>
              <a:t>（</a:t>
            </a:r>
            <a:r>
              <a:rPr lang="en" altLang="zh-TW" dirty="0"/>
              <a:t>RAM</a:t>
            </a:r>
            <a:r>
              <a:rPr lang="zh-TW" altLang="en" dirty="0"/>
              <a:t>）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唯讀記憶體</a:t>
            </a:r>
            <a:r>
              <a:rPr lang="zh-TW" altLang="en-US" dirty="0"/>
              <a:t>（</a:t>
            </a:r>
            <a:r>
              <a:rPr lang="en" altLang="zh-TW" dirty="0"/>
              <a:t>ROM</a:t>
            </a:r>
            <a:r>
              <a:rPr lang="zh-TW" altLang="en" dirty="0"/>
              <a:t>）</a:t>
            </a:r>
            <a:endParaRPr lang="en" altLang="zh-TW" dirty="0"/>
          </a:p>
          <a:p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E51436F6-1F46-7C41-9D00-B5F0FDCA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43200"/>
            <a:ext cx="4572000" cy="371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E4742F73-573C-BA44-A17F-B711585E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578840"/>
            <a:ext cx="4218432" cy="289815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660FD19-579C-024B-8265-4809E5C0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987B5D3-5397-7747-8626-2B42D787262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62953" y="1256767"/>
            <a:ext cx="8153400" cy="4824536"/>
          </a:xfrm>
        </p:spPr>
        <p:txBody>
          <a:bodyPr/>
          <a:lstStyle/>
          <a:p>
            <a:r>
              <a:rPr lang="en" altLang="zh-TW" dirty="0"/>
              <a:t>RAM</a:t>
            </a:r>
            <a:r>
              <a:rPr lang="zh-TW" altLang="en-US" dirty="0"/>
              <a:t>可分為</a:t>
            </a:r>
            <a:endParaRPr lang="en-US" altLang="zh-TW" dirty="0"/>
          </a:p>
          <a:p>
            <a:pPr lvl="1"/>
            <a:r>
              <a:rPr lang="zh-TW" altLang="en-US" dirty="0"/>
              <a:t>需要週期性充電的動態記憶體（</a:t>
            </a:r>
            <a:r>
              <a:rPr lang="en" altLang="zh-TW" dirty="0">
                <a:solidFill>
                  <a:srgbClr val="FF0000"/>
                </a:solidFill>
              </a:rPr>
              <a:t>DRAM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不需要週期性充電的靜態記憶體（</a:t>
            </a:r>
            <a:r>
              <a:rPr lang="en" altLang="zh-TW" dirty="0">
                <a:solidFill>
                  <a:srgbClr val="FF0000"/>
                </a:solidFill>
              </a:rPr>
              <a:t>SRAM</a:t>
            </a:r>
            <a:r>
              <a:rPr lang="zh-TW" altLang="en" dirty="0"/>
              <a:t>）</a:t>
            </a:r>
            <a:endParaRPr lang="en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4739474-8D7E-F548-8DDB-197BACA68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95600"/>
            <a:ext cx="6063811" cy="17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3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C38A0EC-56A4-C441-8817-7FE67EAA2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ROM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B70F0FC-5E1B-1848-AF46-EC9AA1EB77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ROM</a:t>
            </a:r>
            <a:r>
              <a:rPr lang="zh-TW" altLang="en-US" dirty="0"/>
              <a:t>可讀取但無法寫入資料，電源關閉後資料仍會保留</a:t>
            </a:r>
            <a:endParaRPr lang="en-US" altLang="zh-TW" dirty="0"/>
          </a:p>
          <a:p>
            <a:r>
              <a:rPr lang="zh-TW" altLang="en-US" dirty="0"/>
              <a:t>適合用來存放開機自我測試程式與基本輸入輸出系統（</a:t>
            </a:r>
            <a:r>
              <a:rPr lang="en" altLang="zh-TW" dirty="0"/>
              <a:t>Basic</a:t>
            </a:r>
            <a:r>
              <a:rPr lang="zh-TW" altLang="en-US" dirty="0"/>
              <a:t> </a:t>
            </a:r>
            <a:r>
              <a:rPr lang="en" altLang="zh-TW" dirty="0"/>
              <a:t>Input / Output System</a:t>
            </a:r>
            <a:r>
              <a:rPr lang="zh-TW" altLang="en" dirty="0"/>
              <a:t>，</a:t>
            </a:r>
            <a:r>
              <a:rPr lang="en" altLang="zh-TW" dirty="0">
                <a:solidFill>
                  <a:srgbClr val="FF0000"/>
                </a:solidFill>
              </a:rPr>
              <a:t>BIOS</a:t>
            </a:r>
            <a:r>
              <a:rPr lang="zh-TW" altLang="en" dirty="0"/>
              <a:t>）</a:t>
            </a:r>
            <a:endParaRPr lang="en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139DE14-1D60-1241-B031-375C6856B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448" y="3657600"/>
            <a:ext cx="55626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0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暫存器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CPU</a:t>
            </a:r>
            <a:r>
              <a:rPr lang="zh-TW" altLang="en-US" dirty="0"/>
              <a:t>的組成除了算術邏輯單元與控制單元外，還包含</a:t>
            </a:r>
            <a:r>
              <a:rPr lang="zh-TW" altLang="en-US" dirty="0">
                <a:solidFill>
                  <a:srgbClr val="FF0000"/>
                </a:solidFill>
              </a:rPr>
              <a:t>暫存器</a:t>
            </a:r>
            <a:r>
              <a:rPr lang="zh-TW" altLang="en-US" dirty="0"/>
              <a:t>（</a:t>
            </a:r>
            <a:r>
              <a:rPr lang="en" altLang="zh-TW" dirty="0"/>
              <a:t>Register</a:t>
            </a:r>
            <a:r>
              <a:rPr lang="zh-TW" altLang="en" dirty="0"/>
              <a:t>）</a:t>
            </a:r>
            <a:endParaRPr lang="en-US" altLang="zh-TW" dirty="0"/>
          </a:p>
          <a:p>
            <a:r>
              <a:rPr lang="zh-TW" altLang="en-US" dirty="0"/>
              <a:t>暫存器是</a:t>
            </a:r>
            <a:r>
              <a:rPr lang="en" altLang="zh-TW" dirty="0"/>
              <a:t>CPU</a:t>
            </a:r>
            <a:r>
              <a:rPr lang="zh-TW" altLang="en-US" dirty="0"/>
              <a:t>內部暫時存放資料的地方，屬於</a:t>
            </a:r>
            <a:r>
              <a:rPr lang="en" altLang="zh-TW" dirty="0"/>
              <a:t>CPU</a:t>
            </a:r>
            <a:r>
              <a:rPr lang="zh-TW" altLang="en-US" dirty="0"/>
              <a:t>內部的記憶體，</a:t>
            </a:r>
            <a:r>
              <a:rPr lang="zh-TW" altLang="en-US" dirty="0">
                <a:solidFill>
                  <a:srgbClr val="FF0000"/>
                </a:solidFill>
              </a:rPr>
              <a:t>容量</a:t>
            </a:r>
            <a:r>
              <a:rPr lang="zh-TW" altLang="en-US" dirty="0"/>
              <a:t>雖</a:t>
            </a:r>
            <a:r>
              <a:rPr lang="zh-TW" altLang="en-US" dirty="0">
                <a:solidFill>
                  <a:srgbClr val="FF0000"/>
                </a:solidFill>
              </a:rPr>
              <a:t>小</a:t>
            </a:r>
            <a:r>
              <a:rPr lang="zh-TW" altLang="en-US" dirty="0"/>
              <a:t>，卻是存取</a:t>
            </a:r>
            <a:r>
              <a:rPr lang="zh-TW" altLang="en-US" dirty="0">
                <a:solidFill>
                  <a:srgbClr val="FF0000"/>
                </a:solidFill>
              </a:rPr>
              <a:t>速度</a:t>
            </a:r>
            <a:r>
              <a:rPr lang="zh-TW" altLang="en-US" dirty="0"/>
              <a:t>最</a:t>
            </a:r>
            <a:r>
              <a:rPr lang="zh-TW" altLang="en-US" dirty="0">
                <a:solidFill>
                  <a:srgbClr val="FF0000"/>
                </a:solidFill>
              </a:rPr>
              <a:t>快</a:t>
            </a:r>
            <a:r>
              <a:rPr lang="zh-TW" altLang="en-US" dirty="0"/>
              <a:t>的記憶體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9686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快取記憶體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快取記憶體</a:t>
            </a:r>
            <a:r>
              <a:rPr lang="zh-TW" altLang="en-US" dirty="0"/>
              <a:t>（</a:t>
            </a:r>
            <a:r>
              <a:rPr lang="en" altLang="zh-TW" dirty="0">
                <a:solidFill>
                  <a:srgbClr val="FF0000"/>
                </a:solidFill>
              </a:rPr>
              <a:t>Cache</a:t>
            </a:r>
            <a:r>
              <a:rPr lang="en" altLang="zh-TW" dirty="0"/>
              <a:t> Memory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en" altLang="zh-TW" dirty="0"/>
              <a:t>CPU</a:t>
            </a:r>
            <a:r>
              <a:rPr lang="zh-TW" altLang="en-US" dirty="0"/>
              <a:t>內或</a:t>
            </a:r>
            <a:r>
              <a:rPr lang="en" altLang="zh-TW" dirty="0"/>
              <a:t>CPU</a:t>
            </a:r>
            <a:r>
              <a:rPr lang="zh-TW" altLang="en-US" dirty="0"/>
              <a:t>與主記憶體之間</a:t>
            </a:r>
          </a:p>
          <a:p>
            <a:pPr lvl="1"/>
            <a:r>
              <a:rPr lang="zh-TW" altLang="en-US" dirty="0"/>
              <a:t>存放即將可能被執行的程式與資料</a:t>
            </a:r>
            <a:endParaRPr lang="en-US" altLang="zh-TW" dirty="0"/>
          </a:p>
          <a:p>
            <a:pPr lvl="1"/>
            <a:r>
              <a:rPr lang="zh-TW" altLang="en-US" dirty="0"/>
              <a:t>可減少</a:t>
            </a:r>
            <a:r>
              <a:rPr lang="en" altLang="zh-TW" dirty="0"/>
              <a:t>CPU</a:t>
            </a:r>
            <a:r>
              <a:rPr lang="zh-TW" altLang="en-US" dirty="0"/>
              <a:t>對主記憶體（</a:t>
            </a:r>
            <a:r>
              <a:rPr lang="en" altLang="zh-TW" dirty="0"/>
              <a:t>DRAM</a:t>
            </a:r>
            <a:r>
              <a:rPr lang="zh-TW" altLang="en" dirty="0"/>
              <a:t>）</a:t>
            </a:r>
            <a:r>
              <a:rPr lang="zh-TW" altLang="en-US" dirty="0"/>
              <a:t>的存取次數，提昇電腦整體執行速度。</a:t>
            </a:r>
          </a:p>
          <a:p>
            <a:r>
              <a:rPr lang="zh-TW" altLang="en-US" dirty="0"/>
              <a:t>快取記憶體容量雖比主記憶體小，但</a:t>
            </a:r>
            <a:r>
              <a:rPr lang="zh-TW" altLang="en-US" dirty="0">
                <a:solidFill>
                  <a:srgbClr val="FF0000"/>
                </a:solidFill>
              </a:rPr>
              <a:t>存取速度快於主記憶體</a:t>
            </a:r>
          </a:p>
          <a:p>
            <a:endParaRPr lang="en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357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2D74B39-007C-344E-AA91-2BCF72D7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6-1</a:t>
            </a:r>
            <a:r>
              <a:rPr lang="zh-TW" altLang="en-US" dirty="0"/>
              <a:t>　系統平台的概念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A101D641-4B5D-D745-B929-B3F9B04A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3342837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E638E4B0-4464-EE4F-BF0D-8216EB341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769" y="312347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B0AEE114-61C4-6647-A959-44A94FB47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651" y="5423605"/>
            <a:ext cx="1535349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我的想法是</a:t>
            </a:r>
            <a:r>
              <a:rPr lang="en-US" altLang="zh-TW" sz="2000" dirty="0">
                <a:ea typeface="標楷體" panose="02010601000101010101" pitchFamily="2" charset="-120"/>
              </a:rPr>
              <a:t>…</a:t>
            </a:r>
            <a:endParaRPr lang="zh-TW" altLang="en-US" sz="2000" dirty="0">
              <a:ea typeface="標楷體" panose="02010601000101010101" pitchFamily="2" charset="-120"/>
            </a:endParaRP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1822924E-8952-5347-B175-A6C5F298A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5820" y="2815693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6294261D-3E17-3845-90F6-25D161119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4196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="" xmlns:a16="http://schemas.microsoft.com/office/drawing/2014/main" id="{D630C42D-7A3A-B14C-B168-6F0AD0796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493703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03FCD4FC-38B5-9C47-B99A-0BC199235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378952" cy="818362"/>
          </a:xfrm>
        </p:spPr>
        <p:txBody>
          <a:bodyPr>
            <a:normAutofit fontScale="90000"/>
          </a:bodyPr>
          <a:lstStyle/>
          <a:p>
            <a:r>
              <a:rPr lang="en" altLang="zh-TW" dirty="0"/>
              <a:t>CPU</a:t>
            </a:r>
            <a:r>
              <a:rPr lang="zh-TW" altLang="en" dirty="0"/>
              <a:t>、</a:t>
            </a:r>
            <a:r>
              <a:rPr lang="zh-TW" altLang="en-US" dirty="0"/>
              <a:t>快取與主記憶體間的存取關係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FA9BCFA9-7DB6-F74E-888E-913126F2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13972"/>
            <a:ext cx="3840726" cy="17591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4614F60B-CFD5-A040-86DE-1BDDB2CF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575903"/>
            <a:ext cx="4191000" cy="183049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E938C961-D863-EE47-A325-64A54626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568916"/>
            <a:ext cx="6553200" cy="29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52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記憶體階層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EEC3F0E2-A674-5D4F-ABAF-078B5994953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75269" y="1412875"/>
            <a:ext cx="8028412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46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B0537ADC-92F1-0246-90A0-0551E267831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36804"/>
            <a:ext cx="8153400" cy="41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6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D3AC4BA-DCA4-4945-BA98-DB46B837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F8C89A0B-0EB1-2748-8900-9B3DADB8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5310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A4836C4-42BF-DD42-9FB6-E941ABCB1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6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036373-0DD3-9F42-8FD9-8004E2B7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4E9BC755-F94B-AA40-8AA5-E2CE2FA5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7" y="1981200"/>
            <a:ext cx="8688506" cy="3055800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63966664-2683-0349-841E-1A6837876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49" y="5344777"/>
            <a:ext cx="66127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查詢位於</a:t>
            </a:r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CPU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外部的快取的作法，通常跟查電腦規格（主機板）的方法一樣。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FE336BF4-C439-6140-848C-3B3956D70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190888"/>
            <a:ext cx="9144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85E55E21-1290-4249-8A6B-948B7F915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37000"/>
            <a:ext cx="51860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查詢位於</a:t>
            </a:r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CPU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內部的快取的作法，通常跟查</a:t>
            </a:r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CPU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方法一樣。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ACE379D-6786-104E-B00F-0A8E0B41D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作業系統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62222"/>
                </a:solidFill>
              </a:rPr>
              <a:t>作業系統</a:t>
            </a:r>
            <a:r>
              <a:rPr lang="zh-TW" altLang="en-US" dirty="0"/>
              <a:t>（</a:t>
            </a:r>
            <a:r>
              <a:rPr lang="en" altLang="zh-TW" dirty="0"/>
              <a:t>Operating System</a:t>
            </a:r>
            <a:r>
              <a:rPr lang="zh-TW" altLang="en" dirty="0"/>
              <a:t>，</a:t>
            </a:r>
            <a:r>
              <a:rPr lang="en" altLang="zh-TW" dirty="0">
                <a:solidFill>
                  <a:srgbClr val="F62222"/>
                </a:solidFill>
              </a:rPr>
              <a:t>OS</a:t>
            </a:r>
            <a:r>
              <a:rPr lang="zh-TW" altLang="en" dirty="0"/>
              <a:t>）</a:t>
            </a:r>
            <a:r>
              <a:rPr lang="zh-TW" altLang="en-US" dirty="0"/>
              <a:t>是電腦的硬體和應用軟體之間的溝通橋樑</a:t>
            </a:r>
            <a:endParaRPr lang="en-US" altLang="zh-TW" dirty="0"/>
          </a:p>
          <a:p>
            <a:pPr lvl="1"/>
            <a:r>
              <a:rPr lang="zh-TW" altLang="en-US" dirty="0"/>
              <a:t>例如：核心程式（</a:t>
            </a:r>
            <a:r>
              <a:rPr lang="en" altLang="zh-TW" dirty="0"/>
              <a:t>Kernel</a:t>
            </a:r>
            <a:r>
              <a:rPr lang="zh-TW" altLang="en" dirty="0"/>
              <a:t>）</a:t>
            </a:r>
            <a:r>
              <a:rPr lang="zh-TW" altLang="en-US" dirty="0"/>
              <a:t>是電腦開機時最先被載入主記憶體的程式，負責控制所有的硬體與其他應用程式，以及分配軟硬體資源，直到關機為止。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687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作業系統的任務：電腦資源的管理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作業系統最主要的任務就是協調及控制各應用程式的運作，也就是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62222"/>
                </a:solidFill>
              </a:rPr>
              <a:t>程序管理</a:t>
            </a:r>
            <a:endParaRPr lang="en-US" altLang="zh-TW" dirty="0">
              <a:solidFill>
                <a:srgbClr val="F62222"/>
              </a:solidFill>
            </a:endParaRPr>
          </a:p>
          <a:p>
            <a:pPr lvl="1"/>
            <a:r>
              <a:rPr lang="zh-TW" altLang="en-US" dirty="0">
                <a:solidFill>
                  <a:srgbClr val="F62222"/>
                </a:solidFill>
              </a:rPr>
              <a:t>記憶體分配</a:t>
            </a:r>
            <a:endParaRPr lang="en-US" altLang="zh-TW" dirty="0">
              <a:solidFill>
                <a:srgbClr val="F62222"/>
              </a:solidFill>
            </a:endParaRPr>
          </a:p>
          <a:p>
            <a:pPr lvl="1"/>
            <a:r>
              <a:rPr lang="zh-TW" altLang="en-US" dirty="0"/>
              <a:t>網路流量監控</a:t>
            </a:r>
            <a:endParaRPr lang="en-US" altLang="zh-TW" dirty="0"/>
          </a:p>
          <a:p>
            <a:pPr lvl="1"/>
            <a:r>
              <a:rPr lang="zh-TW" altLang="en-US" dirty="0"/>
              <a:t>檔案管理</a:t>
            </a:r>
            <a:endParaRPr lang="en-US" altLang="zh-TW" dirty="0"/>
          </a:p>
          <a:p>
            <a:pPr lvl="1"/>
            <a:r>
              <a:rPr lang="en" altLang="zh-TW" dirty="0"/>
              <a:t>I/O</a:t>
            </a:r>
            <a:r>
              <a:rPr lang="zh-TW" altLang="en-US" dirty="0"/>
              <a:t>管理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83F5771C-D9BC-734F-8B28-6FC4F839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732112"/>
            <a:ext cx="39346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8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常見的作業系統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="" xmlns:a16="http://schemas.microsoft.com/office/drawing/2014/main" id="{14DDDB28-94A0-A247-9294-C9E5FDC0F34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08211"/>
            <a:ext cx="8153400" cy="32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4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6-2</a:t>
            </a:r>
            <a:r>
              <a:rPr lang="zh-TW" altLang="en-US" dirty="0"/>
              <a:t>　資源分配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購買電腦時，往往會在價格及效能兩者之間左右為難，常被列為考慮的重點：</a:t>
            </a:r>
            <a:r>
              <a:rPr lang="en" altLang="zh-TW" dirty="0"/>
              <a:t> </a:t>
            </a:r>
          </a:p>
          <a:p>
            <a:pPr lvl="1"/>
            <a:r>
              <a:rPr lang="en" altLang="zh-TW" dirty="0">
                <a:solidFill>
                  <a:srgbClr val="F62222"/>
                </a:solidFill>
              </a:rPr>
              <a:t>CPU</a:t>
            </a:r>
            <a:endParaRPr lang="en-US" altLang="zh-TW" dirty="0">
              <a:solidFill>
                <a:srgbClr val="F62222"/>
              </a:solidFill>
            </a:endParaRPr>
          </a:p>
          <a:p>
            <a:pPr lvl="1"/>
            <a:r>
              <a:rPr lang="zh-TW" altLang="en-US" dirty="0">
                <a:solidFill>
                  <a:srgbClr val="F62222"/>
                </a:solidFill>
              </a:rPr>
              <a:t>記憶體</a:t>
            </a:r>
            <a:endParaRPr lang="en-US" altLang="zh-TW" dirty="0">
              <a:solidFill>
                <a:srgbClr val="F62222"/>
              </a:solidFill>
            </a:endParaRPr>
          </a:p>
          <a:p>
            <a:pPr lvl="1"/>
            <a:r>
              <a:rPr lang="zh-TW" altLang="en-US" dirty="0">
                <a:solidFill>
                  <a:srgbClr val="F62222"/>
                </a:solidFill>
              </a:rPr>
              <a:t>硬碟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A695201-6176-0C4A-939D-0C15E7C1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90800"/>
            <a:ext cx="5767038" cy="36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38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程序管理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95400"/>
            <a:ext cx="8153400" cy="482453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程序</a:t>
            </a:r>
            <a:r>
              <a:rPr lang="zh-TW" altLang="en-US" dirty="0"/>
              <a:t>是指目前正在執行的程式</a:t>
            </a:r>
            <a:endParaRPr lang="en-US" altLang="zh-TW" dirty="0"/>
          </a:p>
          <a:p>
            <a:pPr lvl="1"/>
            <a:r>
              <a:rPr lang="zh-TW" altLang="en-US" dirty="0"/>
              <a:t>管理各程序的執行順序</a:t>
            </a:r>
            <a:endParaRPr lang="en-US" altLang="zh-TW" dirty="0"/>
          </a:p>
          <a:p>
            <a:pPr lvl="1"/>
            <a:r>
              <a:rPr lang="zh-TW" altLang="en-US" dirty="0"/>
              <a:t>決定分配記憶體容量</a:t>
            </a:r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CA6DC452-8EF2-4242-883D-B4030083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48" y="2971800"/>
            <a:ext cx="741834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8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6-1</a:t>
            </a:r>
            <a:r>
              <a:rPr lang="zh-TW" altLang="en-US" dirty="0"/>
              <a:t>　系統平台的概念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可儲存程式</a:t>
            </a:r>
            <a:r>
              <a:rPr lang="zh-TW" altLang="en-US" dirty="0"/>
              <a:t>電腦（</a:t>
            </a:r>
            <a:r>
              <a:rPr lang="en" altLang="zh-TW" dirty="0"/>
              <a:t>Stored</a:t>
            </a:r>
            <a:r>
              <a:rPr lang="zh-TW" altLang="en-US" dirty="0"/>
              <a:t> </a:t>
            </a:r>
            <a:r>
              <a:rPr lang="en" altLang="zh-TW" dirty="0"/>
              <a:t>Program Computer</a:t>
            </a:r>
            <a:r>
              <a:rPr lang="zh-TW" altLang="en" dirty="0"/>
              <a:t>）</a:t>
            </a:r>
            <a:r>
              <a:rPr lang="zh-TW" altLang="en-US" dirty="0"/>
              <a:t>的架構，把即將被執行的程式放在記憶體中、要執行時再去記憶體中讀取出來</a:t>
            </a:r>
          </a:p>
          <a:p>
            <a:r>
              <a:rPr lang="zh-TW" altLang="en-US" dirty="0"/>
              <a:t>把控制及算術邏輯單元整合於一個晶片中，稱為</a:t>
            </a:r>
            <a:r>
              <a:rPr lang="zh-TW" altLang="en-US" dirty="0">
                <a:solidFill>
                  <a:srgbClr val="FF0000"/>
                </a:solidFill>
              </a:rPr>
              <a:t>微處理器</a:t>
            </a:r>
            <a:r>
              <a:rPr lang="zh-TW" altLang="en-US" dirty="0"/>
              <a:t>（</a:t>
            </a:r>
            <a:r>
              <a:rPr lang="en" altLang="zh-TW" dirty="0"/>
              <a:t>Microprocessor</a:t>
            </a:r>
            <a:r>
              <a:rPr lang="zh-TW" altLang="en" dirty="0"/>
              <a:t>）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中央處理器</a:t>
            </a:r>
            <a:r>
              <a:rPr lang="zh-TW" altLang="en-US" dirty="0"/>
              <a:t>（</a:t>
            </a:r>
            <a:r>
              <a:rPr lang="en" altLang="zh-TW" dirty="0"/>
              <a:t>Central Processing</a:t>
            </a:r>
            <a:r>
              <a:rPr lang="zh-TW" altLang="en-US" dirty="0"/>
              <a:t> </a:t>
            </a:r>
            <a:r>
              <a:rPr lang="en" altLang="zh-TW" dirty="0"/>
              <a:t>Unit</a:t>
            </a:r>
            <a:r>
              <a:rPr lang="zh-TW" altLang="en" dirty="0"/>
              <a:t>，</a:t>
            </a:r>
            <a:r>
              <a:rPr lang="en" altLang="zh-TW" dirty="0">
                <a:solidFill>
                  <a:srgbClr val="FF0000"/>
                </a:solidFill>
              </a:rPr>
              <a:t>CPU</a:t>
            </a:r>
            <a:r>
              <a:rPr lang="zh-TW" altLang="en" dirty="0"/>
              <a:t>）</a:t>
            </a:r>
            <a:r>
              <a:rPr lang="zh-TW" altLang="en-US" dirty="0"/>
              <a:t>除了控制及算術邏輯單元外，還包含</a:t>
            </a:r>
            <a:r>
              <a:rPr lang="zh-TW" altLang="en-US" dirty="0" smtClean="0"/>
              <a:t>部</a:t>
            </a:r>
            <a:r>
              <a:rPr lang="zh-TW" altLang="en-US" dirty="0"/>
              <a:t>分</a:t>
            </a:r>
            <a:r>
              <a:rPr lang="zh-TW" altLang="en-US" dirty="0" smtClean="0"/>
              <a:t>的</a:t>
            </a:r>
            <a:r>
              <a:rPr lang="zh-TW" altLang="en-US" dirty="0"/>
              <a:t>記憶單元</a:t>
            </a:r>
          </a:p>
          <a:p>
            <a:endParaRPr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CPU</a:t>
            </a:r>
            <a:r>
              <a:rPr lang="zh-TW" altLang="en-US" dirty="0"/>
              <a:t>及</a:t>
            </a:r>
            <a:r>
              <a:rPr lang="en" altLang="zh-TW" dirty="0"/>
              <a:t>GPU</a:t>
            </a:r>
            <a:r>
              <a:rPr lang="zh-TW" altLang="en-US" dirty="0"/>
              <a:t>負載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處理器（</a:t>
            </a:r>
            <a:r>
              <a:rPr lang="en" altLang="zh-TW" dirty="0"/>
              <a:t>CPU</a:t>
            </a:r>
            <a:r>
              <a:rPr lang="zh-TW" altLang="en-US" dirty="0"/>
              <a:t>及</a:t>
            </a:r>
            <a:r>
              <a:rPr lang="en" altLang="zh-TW" dirty="0"/>
              <a:t>GPU</a:t>
            </a:r>
            <a:r>
              <a:rPr lang="zh-TW" altLang="en" dirty="0"/>
              <a:t>）</a:t>
            </a:r>
            <a:r>
              <a:rPr lang="zh-TW" altLang="en-US" dirty="0"/>
              <a:t>的負擔最好保持在輕負載（如</a:t>
            </a:r>
            <a:r>
              <a:rPr lang="en-US" altLang="zh-TW" dirty="0"/>
              <a:t>40%</a:t>
            </a:r>
            <a:r>
              <a:rPr lang="zh-TW" altLang="en-US" dirty="0"/>
              <a:t>）到重負載（如</a:t>
            </a:r>
            <a:r>
              <a:rPr lang="en-US" altLang="zh-TW" dirty="0"/>
              <a:t>90%</a:t>
            </a:r>
            <a:r>
              <a:rPr lang="zh-TW" altLang="en-US" dirty="0"/>
              <a:t>）之間</a:t>
            </a:r>
            <a:endParaRPr lang="en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FA351BC0-9E67-9D42-AC57-3D15DEFE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95600"/>
            <a:ext cx="6934200" cy="38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6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CPU</a:t>
            </a:r>
            <a:r>
              <a:rPr lang="zh-TW" altLang="en-US" dirty="0"/>
              <a:t>及</a:t>
            </a:r>
            <a:r>
              <a:rPr lang="en" altLang="zh-TW" dirty="0"/>
              <a:t>GPU</a:t>
            </a:r>
            <a:r>
              <a:rPr lang="zh-TW" altLang="en-US" dirty="0"/>
              <a:t>負載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1A57F938-6EF0-3842-B03A-B351B40B33F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59738"/>
            <a:ext cx="8153400" cy="43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71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記憶體分配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作業系統管理電腦的主記憶體，觀察電腦中所有主記憶體容量及目前使用情形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E953462-D5F4-B84C-ADD1-7E69F185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7813514" cy="41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1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網路流量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觀察當下的網路傳送及接收速率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87203A9-5AFB-E94A-8FA1-FDEB56EB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57792"/>
            <a:ext cx="7092696" cy="37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2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F8D2B093-EC81-7D4A-9200-E822735EC93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68630" y="1412875"/>
            <a:ext cx="624169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電腦效能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「良好」的電腦效能主要是指</a:t>
            </a:r>
            <a:endParaRPr lang="en-US" altLang="zh-TW" dirty="0"/>
          </a:p>
          <a:p>
            <a:r>
              <a:rPr lang="zh-TW" altLang="en-US" dirty="0"/>
              <a:t>快速的反應時間（</a:t>
            </a:r>
            <a:r>
              <a:rPr lang="en" altLang="zh-TW" dirty="0"/>
              <a:t>Response Time</a:t>
            </a:r>
            <a:r>
              <a:rPr lang="zh-TW" altLang="en" dirty="0"/>
              <a:t>），</a:t>
            </a:r>
            <a:r>
              <a:rPr lang="zh-TW" altLang="en-US" dirty="0"/>
              <a:t>也就是完成一件工作所需的</a:t>
            </a:r>
            <a:r>
              <a:rPr lang="zh-TW" altLang="en-US" dirty="0">
                <a:solidFill>
                  <a:srgbClr val="FF0000"/>
                </a:solidFill>
              </a:rPr>
              <a:t>時間短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高產出量（</a:t>
            </a:r>
            <a:r>
              <a:rPr lang="en" altLang="zh-TW" dirty="0"/>
              <a:t>Throughput</a:t>
            </a:r>
            <a:r>
              <a:rPr lang="zh-TW" altLang="en" dirty="0"/>
              <a:t>），</a:t>
            </a:r>
            <a:r>
              <a:rPr lang="zh-TW" altLang="en-US" dirty="0"/>
              <a:t>也就是指定時間內完成的</a:t>
            </a:r>
            <a:r>
              <a:rPr lang="zh-TW" altLang="en-US" dirty="0">
                <a:solidFill>
                  <a:srgbClr val="FF0000"/>
                </a:solidFill>
              </a:rPr>
              <a:t>工作量多</a:t>
            </a:r>
          </a:p>
          <a:p>
            <a:r>
              <a:rPr lang="zh-TW" altLang="en-US" dirty="0">
                <a:solidFill>
                  <a:srgbClr val="0432FF"/>
                </a:solidFill>
              </a:rPr>
              <a:t>什麼因素會影響電腦的速度？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9837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929B323-B3D3-5F4F-8F31-3E59A277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6-3</a:t>
            </a:r>
            <a:r>
              <a:rPr lang="zh-TW" altLang="en-US" dirty="0"/>
              <a:t>　工作排程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E63B76B-26DC-3449-ADF5-C23C229E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579495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0AF4B7A8-D1BD-754A-B80C-DFAD2BFCF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82" y="38100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E7567204-F855-7048-BDE0-45E5DE77E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084357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436815BE-6662-7D4A-AA7D-CD212559C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77" y="4433664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99D16811-AE06-3244-8F17-8B5DD2A85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37" y="477332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CC4EE553-2003-114B-9A3B-92ACD49478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6-3</a:t>
            </a:r>
            <a:r>
              <a:rPr lang="zh-TW" altLang="en-US" dirty="0"/>
              <a:t>　工作排程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62222"/>
                </a:solidFill>
              </a:rPr>
              <a:t>程序</a:t>
            </a:r>
            <a:r>
              <a:rPr lang="zh-TW" altLang="en-US" dirty="0"/>
              <a:t>是指正在執行中的</a:t>
            </a:r>
            <a:r>
              <a:rPr lang="zh-TW" altLang="en-US" dirty="0" smtClean="0"/>
              <a:t>軟體（程式）</a:t>
            </a:r>
            <a:endParaRPr kumimoji="1"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="" xmlns:a16="http://schemas.microsoft.com/office/drawing/2014/main" id="{7AC6463D-DEB2-1E47-A894-6AB7CD449F22}"/>
              </a:ext>
            </a:extLst>
          </p:cNvPr>
          <p:cNvSpPr txBox="1">
            <a:spLocks/>
          </p:cNvSpPr>
          <p:nvPr/>
        </p:nvSpPr>
        <p:spPr>
          <a:xfrm>
            <a:off x="612648" y="1981495"/>
            <a:ext cx="2359152" cy="48245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75000"/>
              <a:buFont typeface="Wingdings"/>
              <a:buChar char=""/>
              <a:defRPr kumimoji="0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3"/>
              </a:buClr>
              <a:buSzPct val="7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4"/>
              </a:buClr>
              <a:buSzPct val="6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TW" altLang="en-US" dirty="0"/>
              <a:t>軟體執行時可能分為</a:t>
            </a:r>
            <a:r>
              <a:rPr lang="zh-TW" altLang="en-US" dirty="0">
                <a:solidFill>
                  <a:srgbClr val="F62222"/>
                </a:solidFill>
              </a:rPr>
              <a:t>數個程序</a:t>
            </a:r>
            <a:endParaRPr lang="en-US" altLang="zh-TW" dirty="0">
              <a:solidFill>
                <a:srgbClr val="F62222"/>
              </a:solidFill>
            </a:endParaRPr>
          </a:p>
          <a:p>
            <a:pPr lvl="1"/>
            <a:r>
              <a:rPr lang="zh-TW" altLang="en-US" dirty="0"/>
              <a:t>例如：打開一個瀏覽器視窗，可能就有幾個程序在執行</a:t>
            </a:r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F56D4484-0155-3343-9934-BF09053C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09800"/>
            <a:ext cx="565589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30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工作排程的概念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將硬碟中的「軟體」載入空間有限的主記憶體時，可能要競爭；主記憶體中的「程序」等著進入</a:t>
            </a:r>
            <a:r>
              <a:rPr lang="en" altLang="zh-TW" dirty="0"/>
              <a:t>CPU</a:t>
            </a:r>
            <a:r>
              <a:rPr lang="zh-TW" altLang="en-US" dirty="0"/>
              <a:t>執行時，也需要競爭。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52C8064-EC66-2E46-8EB7-B416796C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0"/>
            <a:ext cx="9144000" cy="184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74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CPU</a:t>
            </a:r>
            <a:r>
              <a:rPr lang="zh-TW" altLang="en-US" dirty="0"/>
              <a:t>的工作排程演算法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作業系統進行工作排程所考量的要素</a:t>
            </a:r>
          </a:p>
          <a:p>
            <a:pPr lvl="1"/>
            <a:r>
              <a:rPr lang="en" altLang="zh-TW" dirty="0"/>
              <a:t>CPU</a:t>
            </a:r>
            <a:r>
              <a:rPr lang="zh-TW" altLang="en-US" dirty="0"/>
              <a:t>使用率</a:t>
            </a:r>
          </a:p>
          <a:p>
            <a:pPr lvl="1"/>
            <a:r>
              <a:rPr lang="zh-TW" altLang="en-US" dirty="0"/>
              <a:t>工作完成量</a:t>
            </a:r>
          </a:p>
          <a:p>
            <a:pPr lvl="1"/>
            <a:r>
              <a:rPr lang="zh-TW" altLang="en-US" dirty="0"/>
              <a:t>完工時間</a:t>
            </a:r>
          </a:p>
          <a:p>
            <a:pPr lvl="1"/>
            <a:r>
              <a:rPr lang="zh-TW" altLang="en-US" dirty="0"/>
              <a:t>等待時間</a:t>
            </a:r>
          </a:p>
          <a:p>
            <a:r>
              <a:rPr lang="en" altLang="zh-TW" dirty="0"/>
              <a:t>CPU</a:t>
            </a:r>
            <a:r>
              <a:rPr lang="zh-TW" altLang="en-US" dirty="0"/>
              <a:t>工作排程演算法</a:t>
            </a:r>
            <a:endParaRPr lang="en-US" altLang="zh-TW" dirty="0"/>
          </a:p>
          <a:p>
            <a:pPr lvl="1"/>
            <a:r>
              <a:rPr lang="zh-TW" altLang="en-US" dirty="0"/>
              <a:t>先到先執行</a:t>
            </a:r>
            <a:endParaRPr lang="en-US" altLang="zh-TW" dirty="0"/>
          </a:p>
          <a:p>
            <a:pPr lvl="1"/>
            <a:r>
              <a:rPr lang="zh-TW" altLang="en-US" dirty="0"/>
              <a:t>最短工作優先</a:t>
            </a:r>
            <a:endParaRPr lang="en-US" altLang="zh-TW" dirty="0"/>
          </a:p>
          <a:p>
            <a:pPr lvl="1"/>
            <a:r>
              <a:rPr lang="zh-TW" altLang="en-US" dirty="0"/>
              <a:t>優先權排程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55BD392A-CFDB-944B-913D-2781AD51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17" y="4572000"/>
            <a:ext cx="5503683" cy="19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5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電腦的組成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A5CBF6E9-26F1-1142-A4A0-78E5637D761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56174"/>
            <a:ext cx="8153400" cy="33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90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先到先執行排程演算法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先到先執行</a:t>
            </a:r>
            <a:r>
              <a:rPr lang="zh-TW" altLang="en-US" dirty="0"/>
              <a:t>排程</a:t>
            </a:r>
            <a:endParaRPr lang="en-US" altLang="zh-TW" dirty="0"/>
          </a:p>
          <a:p>
            <a:pPr lvl="1"/>
            <a:r>
              <a:rPr lang="zh-TW" altLang="en-US" dirty="0"/>
              <a:t>最早進到等待佇列的程序，就最先進入</a:t>
            </a:r>
            <a:r>
              <a:rPr lang="en" altLang="zh-TW" dirty="0"/>
              <a:t>CPU</a:t>
            </a:r>
            <a:r>
              <a:rPr lang="zh-TW" altLang="en-US" dirty="0"/>
              <a:t>執行，不考慮其執行時間長</a:t>
            </a:r>
            <a:endParaRPr lang="en-US" altLang="zh-TW" dirty="0"/>
          </a:p>
          <a:p>
            <a:pPr lvl="1"/>
            <a:r>
              <a:rPr lang="zh-TW" altLang="en-US" dirty="0"/>
              <a:t>排隊購票時，先到先買，不管買幾張、買全票或優待票等因素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B558A2C-FB95-D646-B6AD-0A3BC0A4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58" y="4114800"/>
            <a:ext cx="5503683" cy="19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60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A4E8774-92D4-0D49-B1CE-9C38816E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先到先執行排程演算法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D03DDFE-7363-904C-8BDA-85A301781C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根據</a:t>
            </a:r>
            <a:r>
              <a:rPr lang="en" altLang="zh-TW" dirty="0"/>
              <a:t>FCFS</a:t>
            </a:r>
            <a:r>
              <a:rPr lang="zh-TW" altLang="en-US" dirty="0"/>
              <a:t>演算法，我們以甘特圖表示各個程序執行的時段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C394A910-516C-8C40-A398-2DF74870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19399"/>
            <a:ext cx="7315200" cy="32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9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C6BD33E-4627-6942-8C46-D017A528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先到先執行排程演算法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="" xmlns:a16="http://schemas.microsoft.com/office/drawing/2014/main" id="{5490E957-A080-5B4D-A27D-645C00D2962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1188" y="1882837"/>
            <a:ext cx="8153400" cy="36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3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874C107-2BFC-C04C-903E-31B9F32F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先到先執行排程演算法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ED09E52-2DBE-A14A-BE49-D5FC6D7C519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zh-TW" dirty="0" smtClean="0"/>
              <a:t>FCFS</a:t>
            </a:r>
            <a:r>
              <a:rPr lang="zh-TW" altLang="en-US" dirty="0" smtClean="0"/>
              <a:t>演算法</a:t>
            </a:r>
            <a:r>
              <a:rPr lang="zh-TW" altLang="en-US" dirty="0"/>
              <a:t>在平均等待時間的表現並</a:t>
            </a:r>
            <a:r>
              <a:rPr lang="zh-TW" altLang="en-US" dirty="0">
                <a:solidFill>
                  <a:srgbClr val="FF0000"/>
                </a:solidFill>
              </a:rPr>
              <a:t>不穩定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即便</a:t>
            </a:r>
            <a:r>
              <a:rPr lang="zh-TW" altLang="en-US" dirty="0" smtClean="0"/>
              <a:t>程序</a:t>
            </a:r>
            <a:r>
              <a:rPr lang="en" altLang="zh-TW" dirty="0" smtClean="0"/>
              <a:t>B</a:t>
            </a:r>
            <a:r>
              <a:rPr lang="zh-TW" altLang="en-US" dirty="0" smtClean="0"/>
              <a:t>的</a:t>
            </a:r>
            <a:r>
              <a:rPr lang="zh-TW" altLang="en-US" dirty="0"/>
              <a:t>執行時間很短，如果它排在執行時間很長的</a:t>
            </a:r>
            <a:r>
              <a:rPr lang="zh-TW" altLang="en-US" dirty="0" smtClean="0"/>
              <a:t>程序</a:t>
            </a:r>
            <a:r>
              <a:rPr lang="en" altLang="zh-TW" dirty="0" smtClean="0"/>
              <a:t>A</a:t>
            </a:r>
            <a:r>
              <a:rPr lang="zh-TW" altLang="en-US" dirty="0" smtClean="0"/>
              <a:t>後面</a:t>
            </a:r>
            <a:r>
              <a:rPr lang="zh-TW" altLang="en-US" dirty="0"/>
              <a:t>，就需要等很久。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F23A75D1-47AA-C44B-848F-65213053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4817542"/>
            <a:ext cx="7918704" cy="134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51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0FFB22A-3EEF-5542-845C-D6175386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最短工作優先排程演算法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BED3A06-8667-5644-A563-AD73E547791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62222"/>
                </a:solidFill>
              </a:rPr>
              <a:t>最短工作優先</a:t>
            </a:r>
            <a:r>
              <a:rPr lang="zh-TW" altLang="en-US" dirty="0"/>
              <a:t>排程</a:t>
            </a:r>
            <a:endParaRPr lang="en-US" altLang="zh-TW" dirty="0"/>
          </a:p>
          <a:p>
            <a:pPr lvl="1"/>
            <a:r>
              <a:rPr lang="zh-TW" altLang="en-US" dirty="0"/>
              <a:t>執行時間最短的程序，最先進入</a:t>
            </a:r>
            <a:r>
              <a:rPr lang="en" altLang="zh-TW" dirty="0"/>
              <a:t>CPU</a:t>
            </a:r>
            <a:r>
              <a:rPr lang="zh-TW" altLang="en-US" dirty="0"/>
              <a:t>執行。</a:t>
            </a:r>
          </a:p>
          <a:p>
            <a:r>
              <a:rPr lang="zh-TW" altLang="en-US" dirty="0"/>
              <a:t>根據</a:t>
            </a:r>
            <a:r>
              <a:rPr lang="en" altLang="zh-TW" dirty="0"/>
              <a:t>SJF</a:t>
            </a:r>
            <a:r>
              <a:rPr lang="zh-TW" altLang="en-US" dirty="0"/>
              <a:t>演算法，我們以甘特圖表示各個程序執行的時段</a:t>
            </a:r>
          </a:p>
          <a:p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0D64640E-CECD-5B4C-9BC8-333B8D871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58" y="4114800"/>
            <a:ext cx="5503683" cy="19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8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D541392-0F40-434D-AD11-ECC7E41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最短工作優先排程演算法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7BDDDF6C-F30A-EF4C-BD6B-8A95D945BC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359762"/>
            <a:ext cx="8153400" cy="29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64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874C107-2BFC-C04C-903E-31B9F32F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最短工作優先排程演算法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ED09E52-2DBE-A14A-BE49-D5FC6D7C519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SJF</a:t>
            </a:r>
            <a:r>
              <a:rPr lang="zh-TW" altLang="en-US" dirty="0"/>
              <a:t>演算法可以達到</a:t>
            </a:r>
            <a:r>
              <a:rPr lang="zh-TW" altLang="en-US" dirty="0">
                <a:solidFill>
                  <a:srgbClr val="FF0000"/>
                </a:solidFill>
              </a:rPr>
              <a:t>最短的平均等待時間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依據過去執行的紀錄，來預估程序未來的執行時間。</a:t>
            </a:r>
          </a:p>
          <a:p>
            <a:r>
              <a:rPr lang="en" altLang="zh-TW" dirty="0"/>
              <a:t>SJF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缺點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當執行時間較短的程序插隊，執行時間較長的程序就只能苦苦等待，被稱為「飢餓」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D75D3FE-CC34-714A-A0A4-50C6E929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57694"/>
            <a:ext cx="8036052" cy="11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33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優先權排程演算法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優先權排程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優先權較高者，會優先進入</a:t>
            </a:r>
            <a:r>
              <a:rPr lang="en" altLang="zh-TW" dirty="0"/>
              <a:t>CPU</a:t>
            </a:r>
            <a:r>
              <a:rPr lang="zh-TW" altLang="en-US" dirty="0"/>
              <a:t>執行</a:t>
            </a:r>
            <a:endParaRPr lang="en-US" altLang="zh-TW" dirty="0"/>
          </a:p>
          <a:p>
            <a:pPr lvl="1"/>
            <a:r>
              <a:rPr lang="zh-TW" altLang="en-US" dirty="0"/>
              <a:t>搭飛機時，商務艙及頭等艙乘客優先上下飛機。</a:t>
            </a:r>
          </a:p>
          <a:p>
            <a:r>
              <a:rPr lang="zh-TW" altLang="en-US" dirty="0"/>
              <a:t>假設優先權為</a:t>
            </a:r>
            <a:r>
              <a:rPr lang="en" altLang="zh-TW" dirty="0"/>
              <a:t>C &gt; A &gt; B</a:t>
            </a:r>
            <a:r>
              <a:rPr lang="zh-TW" altLang="en" dirty="0"/>
              <a:t>，</a:t>
            </a:r>
            <a:r>
              <a:rPr lang="zh-TW" altLang="en-US" dirty="0"/>
              <a:t>根據優先權演算法，以甘特圖表示各個程序執行的時段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1040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優先權排程演算法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="" xmlns:a16="http://schemas.microsoft.com/office/drawing/2014/main" id="{7A0C8F3C-E0AB-D447-BB43-70D0D45CD0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421764"/>
            <a:ext cx="8153400" cy="280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86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優先權排程演算法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優先權排程也會有苦苦等待的可能</a:t>
            </a:r>
            <a:endParaRPr lang="en-US" altLang="zh-TW" dirty="0"/>
          </a:p>
          <a:p>
            <a:pPr lvl="1"/>
            <a:r>
              <a:rPr lang="zh-TW" altLang="en-US" dirty="0"/>
              <a:t>當高優先權程序一直插隊，導致低優先權程序持續處於等待狀態。</a:t>
            </a:r>
          </a:p>
          <a:p>
            <a:pPr marL="0" indent="0">
              <a:buNone/>
            </a:pPr>
            <a:endParaRPr kumimoji="1"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82CED4FF-9FE9-CA4F-84AC-06B50E33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81400"/>
            <a:ext cx="7315200" cy="19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6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電腦硬體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作業系統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FF0000"/>
                </a:solidFill>
              </a:rPr>
              <a:t>應用軟體</a:t>
            </a:r>
          </a:p>
          <a:p>
            <a:r>
              <a:rPr lang="zh-TW" altLang="en-US" dirty="0"/>
              <a:t>應用軟體平時被儲存在硬碟中，執行前必須先載入到主記憶體，等候</a:t>
            </a:r>
            <a:r>
              <a:rPr lang="en" altLang="zh-TW" dirty="0"/>
              <a:t>CPU</a:t>
            </a:r>
            <a:r>
              <a:rPr lang="zh-TW" altLang="en-US" dirty="0"/>
              <a:t>來執行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5383C5F7-5F14-574E-920D-35226966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170586"/>
            <a:ext cx="7162800" cy="349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4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C4AEE90-6121-A047-AB37-F72B86E0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記憶體的置換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67AF28F-E7A9-BF4C-A1CF-7DB0C198B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859141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7D31D95F-D514-7A43-B019-9AF4C1BA7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82" y="3527789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0C2E82DF-5FC8-3544-AC8D-8EF4ABD51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5535541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5C6086A7-8AD7-9C46-B948-F453C9B5D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68" y="3835566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A53EC520-481F-7A4B-8B0C-5FD6FE9C3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68" y="4143343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061A253D-6D13-DD4A-ACC7-6826A0C690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記憶體的置換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9872" y="1447800"/>
            <a:ext cx="8378952" cy="4824536"/>
          </a:xfrm>
        </p:spPr>
        <p:txBody>
          <a:bodyPr>
            <a:normAutofit/>
          </a:bodyPr>
          <a:lstStyle/>
          <a:p>
            <a:r>
              <a:rPr lang="zh-TW" altLang="en-US" dirty="0"/>
              <a:t>公車和雲霄飛車就如同主記憶體，</a:t>
            </a:r>
            <a:r>
              <a:rPr lang="zh-TW" altLang="en-US" dirty="0" smtClean="0"/>
              <a:t>座位（儲存空間</a:t>
            </a:r>
            <a:r>
              <a:rPr lang="zh-TW" altLang="en-US" dirty="0"/>
              <a:t>）</a:t>
            </a:r>
            <a:r>
              <a:rPr lang="zh-TW" altLang="en-US" dirty="0" smtClean="0"/>
              <a:t>有限</a:t>
            </a:r>
            <a:endParaRPr lang="zh-TW" altLang="en-US" dirty="0"/>
          </a:p>
          <a:p>
            <a:r>
              <a:rPr lang="zh-TW" altLang="en-US" dirty="0"/>
              <a:t>誰該被移出及誰應被載入的競爭就發生了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C78145DB-2594-8F44-87CE-CBB935DE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54206"/>
            <a:ext cx="7924800" cy="20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90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記憶體的分配使用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378952" cy="4824536"/>
          </a:xfrm>
        </p:spPr>
        <p:txBody>
          <a:bodyPr>
            <a:normAutofit/>
          </a:bodyPr>
          <a:lstStyle/>
          <a:p>
            <a:pPr lvl="1"/>
            <a:r>
              <a:rPr lang="zh-TW" altLang="en-US" u="sng" dirty="0"/>
              <a:t>主記憶體</a:t>
            </a:r>
            <a:r>
              <a:rPr lang="zh-TW" altLang="en-US" dirty="0"/>
              <a:t>預先切割成固定大小的「</a:t>
            </a:r>
            <a:r>
              <a:rPr lang="zh-TW" altLang="en-US" dirty="0">
                <a:solidFill>
                  <a:srgbClr val="0432FF"/>
                </a:solidFill>
              </a:rPr>
              <a:t>區塊</a:t>
            </a:r>
            <a:r>
              <a:rPr lang="zh-TW" altLang="en-US" dirty="0"/>
              <a:t>」</a:t>
            </a:r>
          </a:p>
          <a:p>
            <a:pPr lvl="1"/>
            <a:r>
              <a:rPr lang="zh-TW" altLang="en-US" u="sng" dirty="0"/>
              <a:t>程式</a:t>
            </a:r>
            <a:r>
              <a:rPr lang="zh-TW" altLang="en-US" dirty="0"/>
              <a:t>會預先被切成固定大小的「</a:t>
            </a:r>
            <a:r>
              <a:rPr lang="zh-TW" altLang="en-US" dirty="0">
                <a:solidFill>
                  <a:srgbClr val="0432FF"/>
                </a:solidFill>
              </a:rPr>
              <a:t>分頁</a:t>
            </a:r>
            <a:r>
              <a:rPr lang="zh-TW" altLang="en-US" dirty="0"/>
              <a:t>」，而分頁的大小跟主記憶體的區塊相同。</a:t>
            </a:r>
          </a:p>
          <a:p>
            <a:pPr lvl="1"/>
            <a:r>
              <a:rPr lang="zh-TW" altLang="en-US" dirty="0"/>
              <a:t>當主記憶體被塞滿，且有新的分頁必須</a:t>
            </a:r>
            <a:r>
              <a:rPr lang="zh-TW" altLang="en-US" dirty="0">
                <a:solidFill>
                  <a:srgbClr val="FF0000"/>
                </a:solidFill>
              </a:rPr>
              <a:t>移入</a:t>
            </a:r>
            <a:r>
              <a:rPr lang="zh-TW" altLang="en-US" dirty="0"/>
              <a:t>時，主記憶體中的某些分頁必須</a:t>
            </a:r>
            <a:r>
              <a:rPr lang="zh-TW" altLang="en-US" dirty="0" smtClean="0"/>
              <a:t>讓位（</a:t>
            </a:r>
            <a:r>
              <a:rPr lang="zh-TW" altLang="en-US" dirty="0" smtClean="0">
                <a:solidFill>
                  <a:srgbClr val="FF0000"/>
                </a:solidFill>
              </a:rPr>
              <a:t>移出</a:t>
            </a:r>
            <a:r>
              <a:rPr lang="zh-TW" altLang="en-US" dirty="0"/>
              <a:t>）</a:t>
            </a:r>
            <a:endParaRPr lang="zh-TW" altLang="en-US" dirty="0"/>
          </a:p>
          <a:p>
            <a:pPr lvl="1"/>
            <a:r>
              <a:rPr lang="zh-TW" altLang="en-US" dirty="0"/>
              <a:t>有時某些分頁必須再載入主記憶體，程序才能繼續執行，所以要將這些分頁再移入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最近</a:t>
            </a:r>
            <a:r>
              <a:rPr lang="zh-TW" altLang="en-US" dirty="0"/>
              <a:t>才被執行的分頁或</a:t>
            </a:r>
            <a:r>
              <a:rPr lang="zh-TW" altLang="en-US" dirty="0">
                <a:solidFill>
                  <a:srgbClr val="FF0000"/>
                </a:solidFill>
              </a:rPr>
              <a:t>最常</a:t>
            </a:r>
            <a:r>
              <a:rPr lang="zh-TW" altLang="en-US" dirty="0"/>
              <a:t>被執行的分頁，可能還會被使用到（應當優先留著）</a:t>
            </a:r>
          </a:p>
          <a:p>
            <a:pPr lvl="1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A39A777-1151-BE49-9026-FC6CE2A3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791200"/>
            <a:ext cx="7086600" cy="98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89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記憶體的置換演算法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62222"/>
                </a:solidFill>
              </a:rPr>
              <a:t>先進先出</a:t>
            </a:r>
            <a:r>
              <a:rPr lang="zh-TW" altLang="en-US" dirty="0"/>
              <a:t>：將最早進入記憶體的分頁移出</a:t>
            </a:r>
            <a:endParaRPr lang="en-US" altLang="zh-TW" dirty="0"/>
          </a:p>
          <a:p>
            <a:pPr lvl="1"/>
            <a:r>
              <a:rPr lang="zh-TW" altLang="en-US" dirty="0"/>
              <a:t>就像我們排隊購票，最早進入排隊隊伍的人，會最先離開隊伍</a:t>
            </a:r>
          </a:p>
          <a:p>
            <a:r>
              <a:rPr lang="zh-TW" altLang="en-US" dirty="0">
                <a:solidFill>
                  <a:srgbClr val="F62222"/>
                </a:solidFill>
              </a:rPr>
              <a:t>最少使用</a:t>
            </a:r>
            <a:r>
              <a:rPr lang="zh-TW" altLang="en-US" dirty="0"/>
              <a:t>：優先將最少被使用的分頁移出</a:t>
            </a:r>
            <a:endParaRPr lang="en-US" altLang="zh-TW" dirty="0"/>
          </a:p>
          <a:p>
            <a:pPr lvl="1"/>
            <a:r>
              <a:rPr lang="zh-TW" altLang="en-US" dirty="0"/>
              <a:t>整理房間的時候，會將比較少用到的東西放到頂樓的儲藏室中</a:t>
            </a:r>
          </a:p>
          <a:p>
            <a:r>
              <a:rPr lang="zh-TW" altLang="en-US" dirty="0">
                <a:solidFill>
                  <a:srgbClr val="F62222"/>
                </a:solidFill>
              </a:rPr>
              <a:t>最久未使用</a:t>
            </a:r>
            <a:r>
              <a:rPr lang="zh-TW" altLang="en-US" dirty="0"/>
              <a:t>：優先將最久未被使用的分頁移出</a:t>
            </a:r>
            <a:endParaRPr lang="en-US" altLang="zh-TW" dirty="0"/>
          </a:p>
          <a:p>
            <a:pPr lvl="1"/>
            <a:r>
              <a:rPr lang="zh-TW" altLang="en-US" dirty="0"/>
              <a:t>搬家時，會把很久沒用過的物品清理掉。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0316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0A6EEF0-BE93-3B4D-9F5D-A95A4429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6-4</a:t>
            </a:r>
            <a:r>
              <a:rPr lang="zh-TW" altLang="en-US" dirty="0"/>
              <a:t>　平行處理與分散式系統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87580C10-199E-F14B-8C3E-84FE29F1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8931"/>
            <a:ext cx="9144000" cy="2680138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07B0A3D1-A54D-6E41-9D7B-5B226BA5E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32574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79E3644F-EBE6-AB47-978A-7B07CED1A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734235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504BFCE2-365F-434D-B7BE-2569ECB38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633522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5E39BBDC-B0B6-654B-BDDC-8DA3F9AC29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EA7B5B1-9CD5-0A4C-85D9-8D786FA7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6-4</a:t>
            </a:r>
            <a:r>
              <a:rPr lang="zh-TW" altLang="en-US" dirty="0"/>
              <a:t>　平行處理與分散式系統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9F89914-6675-784C-ADE4-99D4C00358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平行運算是指將一份工作切成較小的部分，交給多個處理器或多台電腦進行運算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A2E1B04-746D-0442-AC89-DE2105CDE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14600"/>
            <a:ext cx="6400800" cy="39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71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="" xmlns:a16="http://schemas.microsoft.com/office/drawing/2014/main" id="{7A4AF812-FDF0-9446-8F53-A647ADDC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大部分的程式無法</a:t>
            </a:r>
            <a:r>
              <a:rPr lang="zh-TW" altLang="en-US" dirty="0"/>
              <a:t>把計算工作分開交給獨立的</a:t>
            </a:r>
            <a:r>
              <a:rPr lang="en" altLang="zh-TW" dirty="0"/>
              <a:t>CPU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C78ECC63-74C0-BB4D-91EE-580CA2D0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350"/>
            <a:ext cx="9144000" cy="8592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8702B661-5470-854A-9480-9B6FF7482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" y="2362200"/>
            <a:ext cx="9144000" cy="40718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8B589F58-232D-F045-83F6-4FD063E2E6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="" xmlns:a16="http://schemas.microsoft.com/office/drawing/2014/main" id="{7A4AF812-FDF0-9446-8F53-A647ADDC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進行平行運算的程式必須特殊設計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0FC4419-D59C-2341-8D5C-FBD3A12A8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" y="1415521"/>
            <a:ext cx="8531352" cy="52541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AB91B9DC-5F69-2645-8D3B-BC2BF9B5D2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1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1C0B2E0-CA30-474C-A83A-0E8C6A16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平行運算</a:t>
            </a:r>
            <a:r>
              <a:rPr lang="zh-TW" altLang="en-US" dirty="0" smtClean="0"/>
              <a:t>案例</a:t>
            </a:r>
            <a:r>
              <a:rPr lang="zh-TW" altLang="en-US" dirty="0"/>
              <a:t>：</a:t>
            </a:r>
            <a:r>
              <a:rPr lang="en" altLang="zh-TW" dirty="0" smtClean="0"/>
              <a:t>TOP500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2FBAC7E-A80D-EC42-8CE2-BC4DADA858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我國國家高速網路與計算中心於</a:t>
            </a:r>
            <a:r>
              <a:rPr lang="en-US" altLang="zh-TW" sz="2800" dirty="0"/>
              <a:t>2018</a:t>
            </a:r>
            <a:r>
              <a:rPr lang="zh-TW" altLang="en-US" sz="2800" dirty="0"/>
              <a:t>年新造的超級電腦「臺灣杉」及「臺灣杉二號」，雙雙入選世界</a:t>
            </a:r>
            <a:r>
              <a:rPr lang="en-US" altLang="zh-TW" sz="2800" dirty="0"/>
              <a:t>500</a:t>
            </a:r>
            <a:r>
              <a:rPr lang="zh-TW" altLang="en-US" sz="2800" dirty="0"/>
              <a:t>大最快超級電腦</a:t>
            </a:r>
            <a:endParaRPr kumimoji="1" lang="zh-TW" altLang="en-US" sz="2800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8B392785-3937-4549-9DAA-59F7D221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48" y="2895600"/>
            <a:ext cx="7162800" cy="35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40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03816E3-2DE7-D140-A729-A142C402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6-4</a:t>
            </a:r>
            <a:r>
              <a:rPr lang="zh-TW" altLang="en-US"/>
              <a:t>　平行處理與分散式系統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F8B019D-6305-E84F-A7B3-1726ABA4C2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分散式運算：在分散式系統中進行運算</a:t>
            </a:r>
            <a:endParaRPr lang="en-US" altLang="zh-TW" dirty="0"/>
          </a:p>
          <a:p>
            <a:pPr lvl="1"/>
            <a:r>
              <a:rPr lang="zh-TW" altLang="en-US" dirty="0"/>
              <a:t>分散式系統泛指一群透過網路連接在一起的機器，通常是為了「分擔資源需求」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相較於平行運算，分散式運算有以下特點：</a:t>
            </a:r>
          </a:p>
          <a:p>
            <a:pPr lvl="1"/>
            <a:r>
              <a:rPr lang="zh-TW" altLang="en-US" dirty="0"/>
              <a:t>可靠度高</a:t>
            </a:r>
          </a:p>
          <a:p>
            <a:pPr lvl="1"/>
            <a:r>
              <a:rPr lang="zh-TW" altLang="en-US" dirty="0"/>
              <a:t>可擴充性高</a:t>
            </a:r>
          </a:p>
          <a:p>
            <a:pPr lvl="1"/>
            <a:r>
              <a:rPr lang="zh-TW" altLang="en-US" dirty="0"/>
              <a:t>資源共享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5866FA30-8A16-844D-9ACF-B65AB7FB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95600"/>
            <a:ext cx="7696200" cy="106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3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系統平台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系統平台</a:t>
            </a:r>
            <a:r>
              <a:rPr lang="zh-TW" altLang="en-US" dirty="0"/>
              <a:t>又稱為</a:t>
            </a:r>
            <a:r>
              <a:rPr lang="zh-TW" altLang="en-US" dirty="0">
                <a:solidFill>
                  <a:srgbClr val="FF0000"/>
                </a:solidFill>
              </a:rPr>
              <a:t>運算平台</a:t>
            </a:r>
            <a:r>
              <a:rPr lang="zh-TW" altLang="en-US" dirty="0"/>
              <a:t>（</a:t>
            </a:r>
            <a:r>
              <a:rPr lang="en" altLang="zh-TW" dirty="0"/>
              <a:t>Computing Platform</a:t>
            </a:r>
            <a:r>
              <a:rPr lang="zh-TW" altLang="en" dirty="0"/>
              <a:t>）</a:t>
            </a:r>
            <a:endParaRPr lang="en" altLang="zh-TW" dirty="0"/>
          </a:p>
          <a:p>
            <a:r>
              <a:rPr lang="zh-TW" altLang="en-US" dirty="0"/>
              <a:t>指的是電腦系統中讓應用軟體執行的環境，</a:t>
            </a:r>
            <a:endParaRPr lang="en-US" altLang="zh-TW" dirty="0"/>
          </a:p>
          <a:p>
            <a:pPr lvl="1"/>
            <a:r>
              <a:rPr lang="zh-TW" altLang="en-US" dirty="0"/>
              <a:t>包括硬體、應用軟體、及作業系統</a:t>
            </a:r>
            <a:endParaRPr lang="en-US" altLang="zh-TW" dirty="0"/>
          </a:p>
          <a:p>
            <a:pPr lvl="1"/>
            <a:r>
              <a:rPr lang="zh-TW" altLang="en-US" dirty="0"/>
              <a:t>有些還包括網際網路</a:t>
            </a:r>
          </a:p>
          <a:p>
            <a:r>
              <a:rPr lang="zh-TW" altLang="en-US" dirty="0"/>
              <a:t>本地端運算平台</a:t>
            </a:r>
          </a:p>
          <a:p>
            <a:r>
              <a:rPr lang="zh-TW" altLang="en-US" dirty="0"/>
              <a:t>雲端運算平台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2845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4648B92-63BE-2341-A41C-91F6F866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分散式運算案例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9F895261-E8FE-BC43-8DB8-B8942A9AB91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2875" y="1412875"/>
            <a:ext cx="721320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3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8F6BCABA-4066-D34B-984D-721A1A0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85491"/>
            <a:ext cx="1219200" cy="4195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C52D7E15-3FBF-4144-927D-BA25A6DE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14372"/>
            <a:ext cx="7086600" cy="484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89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FA22443A-1025-BD43-B3B2-BDBACCB7B86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35827" y="1412875"/>
            <a:ext cx="750729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CCF26982-A517-8940-B91A-5509B7C1D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0800"/>
            <a:ext cx="7375819" cy="381802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本地端系統平台的運作概念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5590C7E-821A-4146-A02A-67A75E8CD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60"/>
          <a:stretch/>
        </p:blipFill>
        <p:spPr>
          <a:xfrm>
            <a:off x="33130" y="1371601"/>
            <a:ext cx="3632256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9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F6F550A-5814-144D-9969-76902205A2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04039"/>
            <a:ext cx="6766219" cy="35024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雲端系統平台的運作概念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F438FF83-0CB9-A249-AE68-B86618B0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34" y="1371600"/>
            <a:ext cx="3482139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7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BA5D3AB-15E9-D347-88A1-B6B79F9D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處理器</a:t>
            </a:r>
            <a:r>
              <a:rPr lang="en-US" altLang="zh-TW" dirty="0"/>
              <a:t>(</a:t>
            </a:r>
            <a:r>
              <a:rPr lang="en" altLang="zh-TW" dirty="0"/>
              <a:t>CPU)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468F9E66-C58A-8B4C-96BB-AB8EA267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979"/>
            <a:ext cx="6793149" cy="5543021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832D1906-5049-5B46-AFDB-B19B59C61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2578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14F294D1-0530-E241-A5DE-6D3D54271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68" y="6398292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58183465-119A-414A-8AB0-DC0278710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51345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="" xmlns:a16="http://schemas.microsoft.com/office/drawing/2014/main" id="{BFFA6ADA-C9DD-D64E-9791-770B9A072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7614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1FA53017-D43A-2D41-89F1-3510731FA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8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14063</TotalTime>
  <Words>1775</Words>
  <Application>Microsoft Office PowerPoint</Application>
  <PresentationFormat>如螢幕大小 (4:3)</PresentationFormat>
  <Paragraphs>197</Paragraphs>
  <Slides>62</Slides>
  <Notes>0</Notes>
  <HiddenSlides>12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3" baseType="lpstr">
      <vt:lpstr>04E78Sample</vt:lpstr>
      <vt:lpstr>第06章　系統平台運作原理</vt:lpstr>
      <vt:lpstr>6-1　系統平台的概念</vt:lpstr>
      <vt:lpstr>6-1　系統平台的概念</vt:lpstr>
      <vt:lpstr>電腦的組成</vt:lpstr>
      <vt:lpstr>電腦系統</vt:lpstr>
      <vt:lpstr>系統平台</vt:lpstr>
      <vt:lpstr>本地端系統平台的運作概念</vt:lpstr>
      <vt:lpstr>雲端系統平台的運作概念</vt:lpstr>
      <vt:lpstr>處理器(CPU)</vt:lpstr>
      <vt:lpstr>處理器(CPU)的關鍵發展(1/3)</vt:lpstr>
      <vt:lpstr>處理器(CPU)的關鍵發展(2/3)</vt:lpstr>
      <vt:lpstr>處理器(CPU)的關鍵發展(3/3)</vt:lpstr>
      <vt:lpstr>多工（Multitasking）</vt:lpstr>
      <vt:lpstr>PowerPoint 簡報</vt:lpstr>
      <vt:lpstr>常見的記憶裝置</vt:lpstr>
      <vt:lpstr>RAM</vt:lpstr>
      <vt:lpstr>ROM</vt:lpstr>
      <vt:lpstr>暫存器</vt:lpstr>
      <vt:lpstr>快取記憶體</vt:lpstr>
      <vt:lpstr>CPU、快取與主記憶體間的存取關係</vt:lpstr>
      <vt:lpstr>記憶體階層</vt:lpstr>
      <vt:lpstr>PowerPoint 簡報</vt:lpstr>
      <vt:lpstr>PowerPoint 簡報</vt:lpstr>
      <vt:lpstr>PowerPoint 簡報</vt:lpstr>
      <vt:lpstr>作業系統</vt:lpstr>
      <vt:lpstr>作業系統的任務：電腦資源的管理</vt:lpstr>
      <vt:lpstr>常見的作業系統</vt:lpstr>
      <vt:lpstr>6-2　資源分配</vt:lpstr>
      <vt:lpstr>程序管理</vt:lpstr>
      <vt:lpstr>CPU及GPU負載(1/2)</vt:lpstr>
      <vt:lpstr>CPU及GPU負載(2/2)</vt:lpstr>
      <vt:lpstr>記憶體分配</vt:lpstr>
      <vt:lpstr>網路流量</vt:lpstr>
      <vt:lpstr>PowerPoint 簡報</vt:lpstr>
      <vt:lpstr>電腦效能</vt:lpstr>
      <vt:lpstr>6-3　工作排程</vt:lpstr>
      <vt:lpstr>6-3　工作排程</vt:lpstr>
      <vt:lpstr>工作排程的概念</vt:lpstr>
      <vt:lpstr>CPU的工作排程演算法</vt:lpstr>
      <vt:lpstr>先到先執行排程演算法(1/4)</vt:lpstr>
      <vt:lpstr>先到先執行排程演算法(2/4)</vt:lpstr>
      <vt:lpstr>先到先執行排程演算法(3/4)</vt:lpstr>
      <vt:lpstr>先到先執行排程演算法(4/4)</vt:lpstr>
      <vt:lpstr>最短工作優先排程演算法(1/3)</vt:lpstr>
      <vt:lpstr>最短工作優先排程演算法(2/3)</vt:lpstr>
      <vt:lpstr>最短工作優先排程演算法(3/3)</vt:lpstr>
      <vt:lpstr>優先權排程演算法(1/3)</vt:lpstr>
      <vt:lpstr>優先權排程演算法(2/3)</vt:lpstr>
      <vt:lpstr>優先權排程演算法(3/3)</vt:lpstr>
      <vt:lpstr>記憶體的置換</vt:lpstr>
      <vt:lpstr>記憶體的置換</vt:lpstr>
      <vt:lpstr>記憶體的分配使用</vt:lpstr>
      <vt:lpstr>記憶體的置換演算法</vt:lpstr>
      <vt:lpstr>6-4　平行處理與分散式系統</vt:lpstr>
      <vt:lpstr>6-4　平行處理與分散式系統</vt:lpstr>
      <vt:lpstr>大部分的程式無法把計算工作分開交給獨立的CPU</vt:lpstr>
      <vt:lpstr>進行平行運算的程式必須特殊設計</vt:lpstr>
      <vt:lpstr>平行運算案例：TOP500</vt:lpstr>
      <vt:lpstr>6-4　平行處理與分散式系統</vt:lpstr>
      <vt:lpstr>分散式運算案例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516</cp:revision>
  <cp:lastPrinted>2019-03-05T08:07:49Z</cp:lastPrinted>
  <dcterms:created xsi:type="dcterms:W3CDTF">2012-12-17T09:47:55Z</dcterms:created>
  <dcterms:modified xsi:type="dcterms:W3CDTF">2021-06-24T02:21:47Z</dcterms:modified>
</cp:coreProperties>
</file>